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_rels/notesSlide12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slideMaster3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media/image1.png" ContentType="image/png"/>
  <Override PartName="/ppt/media/media7.avi" ContentType="video/x-msvideo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png" ContentType="image/png"/>
  <Override PartName="/ppt/media/media9.avi" ContentType="video/x-msvideo"/>
  <Override PartName="/ppt/media/media10.avi" ContentType="video/x-msvideo"/>
  <Override PartName="/ppt/media/media11.avi" ContentType="video/x-msvideo"/>
  <Override PartName="/ppt/media/media12.avi" ContentType="video/x-msvideo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media10.avi>
</file>

<file path=ppt/media/media11.avi>
</file>

<file path=ppt/media/media12.avi>
</file>

<file path=ppt/media/media7.avi>
</file>

<file path=ppt/media/media9.avi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&lt;верхний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4D2BEA13-5843-4334-983B-D895D65BDEC3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Четко озвучивается тема работы и  свое ФИО 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E68FC75-3ECD-48BA-9C2A-03C38B510D8C}" type="slidenum">
              <a:rPr b="0" lang="ru-RU" sz="12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Подвести итог проделанной работе. Можно  указать возможные варианты дальнейшего использования созданного вами ПО.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4927000-0494-479C-9EC4-0C9423E530AC}" type="slidenum">
              <a:rPr b="0" lang="ru-RU" sz="12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Начинаем рассказ по введению: описываем актуальность проблемы, проговариваем цель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A513F3A-6873-4D6A-B2F8-F5E539BB9307}" type="slidenum">
              <a:rPr b="0" lang="ru-RU" sz="12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На слайде могут быть  тезисы, определения, схемы, диаграммы , картинки.  Не надо копировать абзацы текста из диплома.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5C9DDB4-6FA0-4621-AE1D-AC10679744F8}" type="slidenum">
              <a:rPr b="0" lang="ru-RU" sz="12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На слайде могут быть  тезисы, определения, схемы, диаграммы , картинки.  Не надо копировать абзацы текста из диплома.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9B55C0A-13A3-474F-A892-3C731050C855}" type="slidenum">
              <a:rPr b="0" lang="ru-RU" sz="12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На слайде могут быть  тезисы, определения, схемы, диаграммы , картинки.  Не надо копировать абзацы текста из диплома.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DC50FE9-992C-46DD-AB42-375EEF197DF8}" type="slidenum">
              <a:rPr b="0" lang="ru-RU" sz="12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C4A0B8-3149-4B41-879F-64AE6955B96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F2E303-B218-4B78-AE95-29DB3E9C1C3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46B4BC-6F4E-44FD-BD67-72592FF3736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587E9E-277B-4B78-9A4A-42D9329668C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911A1EA-F5DD-4122-A934-86236884DD4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02DEA14-5BB9-4D24-8F83-018319BFF02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A1CAF73-6F60-47A9-9D7E-AC615590749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0E03ACA-444D-4695-AEB1-0C80078FA8D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5A82BE2-A57F-48F6-9C6E-FFF8A4433BA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582BF47-DBBD-4F8F-B57C-D5579550A77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DE753AF-65D4-44D8-B687-8A3F8062AAA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87048F-E85F-41B0-B9AD-06210E6CF13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BBBBA43-ECBD-448D-9EC4-406322FA3CC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5842D4C-DD54-4A90-AC7A-212288BF28D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32E480B-0CCF-44C2-82CE-6A52CD86A36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8EB2617-0227-4333-8DF3-831E2C4F17F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B6311B0-34E8-4289-9BEC-1BD8BAED36D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2FA01ED-0F69-407C-B100-6E178CE2FE6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F8E7B7A-E14F-4210-85AD-1CE7B8E63AD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4C5233B-CCB8-40A2-AB3C-3090E378409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EDA3714-C637-424F-8C7F-C9CE3417CF3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C84CCC2-8B1B-4288-9D04-EBF8538B61C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4D56B7-02A0-435A-B249-2212238E188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41E1668-A76A-416F-B1FC-609A569494F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0DAD89D-4825-4251-A515-0836BD6B2E3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FE07476-53E6-4A66-90AA-7E2761B6D9D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AEF7A2D-C429-4760-AD8A-7449CAAAA9B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83388ED-9F6B-48D0-836F-B5B233EFC99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57D716A-4978-4507-887F-FFFCF9DED28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607C2BB-7C1A-450C-A046-97C691A0C4A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B95141-975A-496E-9DBF-849EF988352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9ED803-D35B-42A1-8BF3-06287877406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10A2B4-B872-40E5-B3E6-80D6E8CC8C3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D1BDB9-86D7-481B-982E-D29C5803B3E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51075E-0187-434C-83DE-FEC621148FB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3A476E-A070-4C10-91E5-B5CCAB73882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26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B4BF815-034F-49A1-90A0-404A80C19318}" type="slidenum">
              <a:rPr b="0" lang="ru-RU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26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A93CBA6-2AAC-4A00-B8A1-ADDE6496257C}" type="slidenum">
              <a:rPr b="0" lang="ru-RU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26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66964F2-5E7E-43B5-9A77-A8E49AB8ED07}" type="slidenum">
              <a:rPr b="0" lang="ru-RU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video" Target="../media/media11.avi"/><Relationship Id="rId2" Type="http://schemas.microsoft.com/office/2007/relationships/media" Target="../media/media11.avi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video" Target="../media/media12.avi"/><Relationship Id="rId2" Type="http://schemas.microsoft.com/office/2007/relationships/media" Target="../media/media12.avi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3.xml"/><Relationship Id="rId8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video" Target="../media/media7.avi"/><Relationship Id="rId2" Type="http://schemas.microsoft.com/office/2007/relationships/media" Target="../media/media7.avi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video" Target="../media/media9.avi"/><Relationship Id="rId2" Type="http://schemas.microsoft.com/office/2007/relationships/media" Target="../media/media9.avi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video" Target="../media/media10.avi"/><Relationship Id="rId2" Type="http://schemas.microsoft.com/office/2007/relationships/media" Target="../media/media10.avi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385280" y="396000"/>
            <a:ext cx="10268640" cy="9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2400" spc="-1" strike="noStrike">
                <a:solidFill>
                  <a:schemeClr val="dk1"/>
                </a:solidFill>
                <a:latin typeface="Times New Roman"/>
              </a:rPr>
              <a:t>Санкт-Петербургское государственное бюджетное профессиональное образовательное учреждение </a:t>
            </a:r>
            <a:br>
              <a:rPr sz="2400"/>
            </a:br>
            <a:r>
              <a:rPr b="1" lang="ru-RU" sz="2400" spc="-1" strike="noStrike">
                <a:solidFill>
                  <a:schemeClr val="dk1"/>
                </a:solidFill>
                <a:latin typeface="Times New Roman"/>
              </a:rPr>
              <a:t>«Санкт-Петербургский технический колледж управления и коммерции» 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subTitle"/>
          </p:nvPr>
        </p:nvSpPr>
        <p:spPr>
          <a:xfrm>
            <a:off x="1523880" y="2132640"/>
            <a:ext cx="9141840" cy="165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Times New Roman"/>
              </a:rPr>
              <a:t>ДИПЛОМНЫЙ ПРОЕКТ 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Times New Roman"/>
              </a:rPr>
              <a:t>на тему: </a:t>
            </a:r>
            <a:r>
              <a:rPr b="0" lang="ru-RU" sz="2400" spc="-1" strike="noStrike">
                <a:solidFill>
                  <a:schemeClr val="dk1"/>
                </a:solidFill>
                <a:latin typeface="Times New Roman"/>
                <a:ea typeface="Calibri"/>
              </a:rPr>
              <a:t>Разработка игры в жанре Платформер на </a:t>
            </a:r>
            <a:r>
              <a:rPr b="0" lang="en-US" sz="2400" spc="-1" strike="noStrike">
                <a:solidFill>
                  <a:schemeClr val="dk1"/>
                </a:solidFill>
                <a:latin typeface="Times New Roman"/>
                <a:ea typeface="Calibri"/>
              </a:rPr>
              <a:t>Unity</a:t>
            </a:r>
            <a:r>
              <a:rPr b="0" lang="ru-RU" sz="2400" spc="-1" strike="noStrike">
                <a:solidFill>
                  <a:schemeClr val="dk1"/>
                </a:solidFill>
                <a:latin typeface="Times New Roman"/>
                <a:ea typeface="Calibri"/>
              </a:rPr>
              <a:t>2</a:t>
            </a:r>
            <a:r>
              <a:rPr b="0" lang="en-US" sz="2400" spc="-1" strike="noStrike">
                <a:solidFill>
                  <a:schemeClr val="dk1"/>
                </a:solidFill>
                <a:latin typeface="Times New Roman"/>
                <a:ea typeface="Calibri"/>
              </a:rPr>
              <a:t>D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Box 5"/>
          <p:cNvSpPr/>
          <p:nvPr/>
        </p:nvSpPr>
        <p:spPr>
          <a:xfrm>
            <a:off x="1547280" y="4188240"/>
            <a:ext cx="42166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dk1"/>
                </a:solidFill>
                <a:latin typeface="Times New Roman"/>
              </a:rPr>
              <a:t>Руководитель:  А.В. Смирнова 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TextBox 6"/>
          <p:cNvSpPr/>
          <p:nvPr/>
        </p:nvSpPr>
        <p:spPr>
          <a:xfrm>
            <a:off x="7210080" y="4188240"/>
            <a:ext cx="36802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dk1"/>
                </a:solidFill>
                <a:latin typeface="Times New Roman"/>
              </a:rPr>
              <a:t>Студент:  Д.Д. Проскурня  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Box 7"/>
          <p:cNvSpPr/>
          <p:nvPr/>
        </p:nvSpPr>
        <p:spPr>
          <a:xfrm>
            <a:off x="4890240" y="5480640"/>
            <a:ext cx="240912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dk1"/>
                </a:solidFill>
                <a:latin typeface="Times New Roman"/>
              </a:rPr>
              <a:t>Санкт-Петербург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dk1"/>
                </a:solidFill>
                <a:latin typeface="Times New Roman"/>
              </a:rPr>
              <a:t>2025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Прямоугольник 8"/>
          <p:cNvSpPr/>
          <p:nvPr/>
        </p:nvSpPr>
        <p:spPr>
          <a:xfrm>
            <a:off x="1010160" y="4818960"/>
            <a:ext cx="1016964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Специальность: 09.02.07 «Информационные системы и программирование» 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6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Собираемые предметы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8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95880" y="1800000"/>
            <a:ext cx="7199280" cy="4045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6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Меню, пауза и скрины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0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95880" y="1800000"/>
            <a:ext cx="7199280" cy="4045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74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Заключение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838080" y="1317600"/>
            <a:ext cx="10513440" cy="519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7222"/>
          </a:bodyPr>
          <a:p>
            <a:pPr indent="0" algn="just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ru-RU" sz="2100" spc="-1" strike="noStrike">
                <a:solidFill>
                  <a:srgbClr val="000000"/>
                </a:solidFill>
                <a:latin typeface="Times New Roman"/>
              </a:rPr>
              <a:t>Целью данного курсового проекта было </a:t>
            </a:r>
            <a:r>
              <a:rPr b="0" lang="ru-RU" sz="2100" spc="-1" strike="noStrike">
                <a:solidFill>
                  <a:schemeClr val="dk1"/>
                </a:solidFill>
                <a:latin typeface="Times New Roman"/>
              </a:rPr>
              <a:t>разработать десктопное игровое приложение 2D-игры с помощью </a:t>
            </a:r>
            <a:r>
              <a:rPr b="0" lang="en-US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Unity</a:t>
            </a: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. </a:t>
            </a:r>
            <a:r>
              <a:rPr b="0" lang="ru-RU" sz="2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В ходе выполнения проекта были исследованы </a:t>
            </a: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понятия: компьютерная игра, десктопные приложения, 2D-игры.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В</a:t>
            </a:r>
            <a:r>
              <a:rPr b="0" lang="ru-RU" sz="2100" spc="-21" strike="noStrike">
                <a:solidFill>
                  <a:schemeClr val="dk1"/>
                </a:solidFill>
                <a:latin typeface="Times New Roman"/>
                <a:ea typeface="Times New Roman"/>
              </a:rPr>
              <a:t> </a:t>
            </a: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ходе проектирования были</a:t>
            </a:r>
            <a:r>
              <a:rPr b="0" lang="ru-RU" sz="2100" spc="-15" strike="noStrike">
                <a:solidFill>
                  <a:schemeClr val="dk1"/>
                </a:solidFill>
                <a:latin typeface="Times New Roman"/>
                <a:ea typeface="Times New Roman"/>
              </a:rPr>
              <a:t> </a:t>
            </a: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выполнены</a:t>
            </a:r>
            <a:r>
              <a:rPr b="0" lang="ru-RU" sz="2100" spc="-15" strike="noStrike">
                <a:solidFill>
                  <a:schemeClr val="dk1"/>
                </a:solidFill>
                <a:latin typeface="Times New Roman"/>
                <a:ea typeface="Times New Roman"/>
              </a:rPr>
              <a:t> </a:t>
            </a: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следующие</a:t>
            </a:r>
            <a:r>
              <a:rPr b="0" lang="ru-RU" sz="2100" spc="-15" strike="noStrike">
                <a:solidFill>
                  <a:schemeClr val="dk1"/>
                </a:solidFill>
                <a:latin typeface="Times New Roman"/>
                <a:ea typeface="Times New Roman"/>
              </a:rPr>
              <a:t> </a:t>
            </a: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задачи: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Выбран и изучен игровой движок </a:t>
            </a:r>
            <a:r>
              <a:rPr b="0" lang="en-US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Unity</a:t>
            </a: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;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Изучен встроенный язык программирования </a:t>
            </a:r>
            <a:r>
              <a:rPr b="0" lang="en-US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C</a:t>
            </a: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#;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Выполнена реализация игрового приложения, а именно, разработаны: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1364760" indent="-2286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1530360"/>
              </a:tabLst>
            </a:pP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Меню;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1364760" indent="-2286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1530360"/>
              </a:tabLst>
            </a:pP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Графический интерфейс пользователя;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1364760" indent="-2286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1530360"/>
              </a:tabLst>
            </a:pP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Боевая система</a:t>
            </a:r>
            <a:r>
              <a:rPr b="0" lang="en-US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.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indent="0" algn="just" defTabSz="91440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ru-RU" sz="21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Разработанная игра соответствует поставленным задачам и заданным проектом требованиям. Иными </a:t>
            </a:r>
            <a:r>
              <a:rPr b="0" lang="ru-RU" sz="22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словами, цель дипломного проекта достигнута.</a:t>
            </a:r>
            <a:endParaRPr b="0" lang="ru-RU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3440" cy="1216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800" spc="-1" strike="noStrike">
                <a:solidFill>
                  <a:schemeClr val="dk1"/>
                </a:solidFill>
                <a:latin typeface="Times New Roman"/>
              </a:rPr>
              <a:t>СПАСИБО ЗА ВНИМАНИЕ!</a:t>
            </a:r>
            <a:endParaRPr b="0" lang="ru-RU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9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Цель и задачи ДП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32880" y="1484640"/>
            <a:ext cx="10924200" cy="494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3888" lnSpcReduction="10000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ru-RU" sz="2800" spc="-1" strike="noStrike">
                <a:solidFill>
                  <a:schemeClr val="dk1"/>
                </a:solidFill>
                <a:latin typeface="Times New Roman"/>
              </a:rPr>
              <a:t>Цель ДП </a:t>
            </a:r>
            <a:r>
              <a:rPr b="0" lang="ru-RU" sz="2800" spc="-1" strike="noStrike">
                <a:solidFill>
                  <a:schemeClr val="dk1"/>
                </a:solidFill>
                <a:latin typeface="Times New Roman"/>
              </a:rPr>
              <a:t>–</a:t>
            </a:r>
            <a:r>
              <a:rPr b="0" lang="en-US" sz="2800" spc="-1" strike="noStrike">
                <a:solidFill>
                  <a:schemeClr val="dk1"/>
                </a:solidFill>
                <a:latin typeface="Times New Roman"/>
              </a:rPr>
              <a:t> </a:t>
            </a:r>
            <a:r>
              <a:rPr b="0" lang="ru-RU" sz="2800" spc="-1" strike="noStrike">
                <a:solidFill>
                  <a:srgbClr val="000000"/>
                </a:solidFill>
                <a:latin typeface="Times New Roman"/>
                <a:ea typeface="Calibri"/>
              </a:rPr>
              <a:t>разработка компьютерной игры в жанре 2D-платформер на движке Unity, включая проектирование уровня, создание игровых механик и реализацию визуальных и звуковых эффектов.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ru-RU" sz="2800" spc="-1" strike="noStrike">
                <a:solidFill>
                  <a:schemeClr val="dk1"/>
                </a:solidFill>
                <a:latin typeface="Times New Roman"/>
                <a:ea typeface="Calibri"/>
              </a:rPr>
              <a:t>Поставленные в работе задачи: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600" spc="-1" strike="noStrike">
                <a:solidFill>
                  <a:schemeClr val="dk1"/>
                </a:solidFill>
                <a:latin typeface="Times New Roman"/>
                <a:ea typeface="Calibri"/>
              </a:rPr>
              <a:t>Изучить особенности работы с движком Unity и его инструментами для создания 2D-игр;</a:t>
            </a:r>
            <a:endParaRPr b="0" lang="ru-RU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600" spc="-1" strike="noStrike">
                <a:solidFill>
                  <a:schemeClr val="dk1"/>
                </a:solidFill>
                <a:latin typeface="Times New Roman"/>
                <a:ea typeface="Calibri"/>
              </a:rPr>
              <a:t>Разработать концепцию игры, включая дизайн уровня и персонажей;</a:t>
            </a:r>
            <a:endParaRPr b="0" lang="ru-RU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600" spc="-1" strike="noStrike">
                <a:solidFill>
                  <a:schemeClr val="dk1"/>
                </a:solidFill>
                <a:latin typeface="Times New Roman"/>
                <a:ea typeface="Calibri"/>
              </a:rPr>
              <a:t>Реализовать основные игровые механики, такие как перемещение персонажа, прыжки, взаимодействие с объектами и врагами;</a:t>
            </a:r>
            <a:endParaRPr b="0" lang="ru-RU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600" spc="-1" strike="noStrike">
                <a:solidFill>
                  <a:schemeClr val="dk1"/>
                </a:solidFill>
                <a:latin typeface="Times New Roman"/>
                <a:ea typeface="Calibri"/>
              </a:rPr>
              <a:t>Создать анимации и визуальные эффекты;</a:t>
            </a:r>
            <a:endParaRPr b="0" lang="ru-RU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 algn="just" defTabSz="914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600" spc="-1" strike="noStrike">
                <a:solidFill>
                  <a:schemeClr val="dk1"/>
                </a:solidFill>
                <a:latin typeface="Times New Roman"/>
                <a:ea typeface="Calibri"/>
              </a:rPr>
              <a:t>Протестировать игру на наличие ошибок и оптимизировать её производительность;</a:t>
            </a:r>
            <a:endParaRPr b="0" lang="ru-RU" sz="26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6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Анализ предметной области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1022760" y="1700280"/>
            <a:ext cx="10328760" cy="4523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dk1"/>
                </a:solidFill>
                <a:latin typeface="Times New Roman"/>
              </a:rPr>
              <a:t>Описание проблемы в соответствии с ДП в виде иллюстраций, схем, графиков..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6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Выбранные технологии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1022760" y="1921680"/>
            <a:ext cx="10328760" cy="4523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dk1"/>
                </a:solidFill>
                <a:latin typeface="Times New Roman"/>
              </a:rPr>
              <a:t>Перечень технологий в виде иконок в соответствии с ДП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dk1"/>
                </a:solidFill>
                <a:latin typeface="Times New Roman"/>
              </a:rPr>
              <a:t>(на каждую задачу может быть несколько слайдов)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6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marL="936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chemeClr val="dk1"/>
                </a:solidFill>
                <a:latin typeface="Times New Roman"/>
              </a:rPr>
              <a:t>Сравнительная таблица </a:t>
            </a:r>
            <a:r>
              <a:rPr b="0" lang="ru-RU" sz="3200" spc="-1" strike="noStrike">
                <a:solidFill>
                  <a:schemeClr val="dk1"/>
                </a:solidFill>
                <a:latin typeface="Times New Roman"/>
              </a:rPr>
              <a:t>игровых </a:t>
            </a:r>
            <a:r>
              <a:rPr b="0" lang="en-US" sz="3200" spc="-1" strike="noStrike">
                <a:solidFill>
                  <a:schemeClr val="dk1"/>
                </a:solidFill>
                <a:latin typeface="Times New Roman"/>
              </a:rPr>
              <a:t>движков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42" name=""/>
          <p:cNvGraphicFramePr/>
          <p:nvPr/>
        </p:nvGraphicFramePr>
        <p:xfrm>
          <a:off x="1260000" y="1440000"/>
          <a:ext cx="9539280" cy="4859640"/>
        </p:xfrm>
        <a:graphic>
          <a:graphicData uri="http://schemas.openxmlformats.org/drawingml/2006/table">
            <a:tbl>
              <a:tblPr/>
              <a:tblGrid>
                <a:gridCol w="2194200"/>
                <a:gridCol w="2381040"/>
                <a:gridCol w="1282320"/>
                <a:gridCol w="1864800"/>
                <a:gridCol w="1817280"/>
              </a:tblGrid>
              <a:tr h="1301040">
                <a:tc>
                  <a:txBody>
                    <a:bodyPr lIns="36000" rIns="36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Движок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Язык программирования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2D-</a:t>
                      </a: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ориентированность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Кроссплатформенность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Сложность обучения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528480"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Unity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C#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Да (и </a:t>
                      </a: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3D)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Высокая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Средняя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528480"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Godot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GDScript, C#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Да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Высокая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Низкая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528480"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Game Maker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GML, Drag-and-Drop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Да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Высокая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Низкая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914040"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Construct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Визуальное проиграммирование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Да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Средняя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Очень низкая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528480"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RPG Maker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Ruby (</a:t>
                      </a: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скрипты</a:t>
                      </a: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)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Да (</a:t>
                      </a: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RPG)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Ограниченная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Низкая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530640"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Phaser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JavaScript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Да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Веб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408"/>
                        </a:spcBef>
                        <a:spcAft>
                          <a:spcPts val="408"/>
                        </a:spcAft>
                      </a:pPr>
                      <a:r>
                        <a:rPr b="0" lang="ru-RU" sz="20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Средняя</a:t>
                      </a:r>
                      <a:endParaRPr b="0" lang="ru-RU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143" name="" descr=""/>
          <p:cNvPicPr/>
          <p:nvPr/>
        </p:nvPicPr>
        <p:blipFill>
          <a:blip r:embed="rId1"/>
          <a:stretch/>
        </p:blipFill>
        <p:spPr>
          <a:xfrm>
            <a:off x="2988000" y="2790000"/>
            <a:ext cx="431640" cy="431640"/>
          </a:xfrm>
          <a:prstGeom prst="rect">
            <a:avLst/>
          </a:prstGeom>
          <a:ln w="0">
            <a:noFill/>
          </a:ln>
        </p:spPr>
      </p:pic>
      <p:pic>
        <p:nvPicPr>
          <p:cNvPr id="144" name="" descr=""/>
          <p:cNvPicPr/>
          <p:nvPr/>
        </p:nvPicPr>
        <p:blipFill>
          <a:blip r:embed="rId2"/>
          <a:stretch/>
        </p:blipFill>
        <p:spPr>
          <a:xfrm>
            <a:off x="2988000" y="3330000"/>
            <a:ext cx="431640" cy="431640"/>
          </a:xfrm>
          <a:prstGeom prst="rect">
            <a:avLst/>
          </a:prstGeom>
          <a:ln w="0">
            <a:noFill/>
          </a:ln>
        </p:spPr>
      </p:pic>
      <p:pic>
        <p:nvPicPr>
          <p:cNvPr id="145" name="" descr=""/>
          <p:cNvPicPr/>
          <p:nvPr/>
        </p:nvPicPr>
        <p:blipFill>
          <a:blip r:embed="rId3"/>
          <a:stretch/>
        </p:blipFill>
        <p:spPr>
          <a:xfrm>
            <a:off x="2988000" y="3834000"/>
            <a:ext cx="431640" cy="431640"/>
          </a:xfrm>
          <a:prstGeom prst="rect">
            <a:avLst/>
          </a:prstGeom>
          <a:ln w="0">
            <a:noFill/>
          </a:ln>
        </p:spPr>
      </p:pic>
      <p:pic>
        <p:nvPicPr>
          <p:cNvPr id="146" name="" descr=""/>
          <p:cNvPicPr/>
          <p:nvPr/>
        </p:nvPicPr>
        <p:blipFill>
          <a:blip r:embed="rId4"/>
          <a:stretch/>
        </p:blipFill>
        <p:spPr>
          <a:xfrm>
            <a:off x="2988000" y="4572000"/>
            <a:ext cx="431640" cy="431640"/>
          </a:xfrm>
          <a:prstGeom prst="rect">
            <a:avLst/>
          </a:prstGeom>
          <a:ln w="0">
            <a:noFill/>
          </a:ln>
        </p:spPr>
      </p:pic>
      <p:pic>
        <p:nvPicPr>
          <p:cNvPr id="147" name="" descr=""/>
          <p:cNvPicPr/>
          <p:nvPr/>
        </p:nvPicPr>
        <p:blipFill>
          <a:blip r:embed="rId5"/>
          <a:stretch/>
        </p:blipFill>
        <p:spPr>
          <a:xfrm>
            <a:off x="2592000" y="5670000"/>
            <a:ext cx="899640" cy="742320"/>
          </a:xfrm>
          <a:prstGeom prst="rect">
            <a:avLst/>
          </a:prstGeom>
          <a:ln w="0">
            <a:noFill/>
          </a:ln>
        </p:spPr>
      </p:pic>
      <p:pic>
        <p:nvPicPr>
          <p:cNvPr id="148" name="" descr=""/>
          <p:cNvPicPr/>
          <p:nvPr/>
        </p:nvPicPr>
        <p:blipFill>
          <a:blip r:embed="rId6"/>
          <a:stretch/>
        </p:blipFill>
        <p:spPr>
          <a:xfrm>
            <a:off x="2646000" y="5274000"/>
            <a:ext cx="807840" cy="461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6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Схема базы данных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1022760" y="1921680"/>
            <a:ext cx="10328760" cy="4523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dk1"/>
                </a:solidFill>
                <a:latin typeface="Times New Roman"/>
              </a:rPr>
              <a:t>Описание решения в соответствии с ДП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dk1"/>
                </a:solidFill>
                <a:latin typeface="Times New Roman"/>
              </a:rPr>
              <a:t>(скриншоты разработанной программы)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6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Общий геймплей игры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2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95880" y="1800000"/>
            <a:ext cx="7199280" cy="4045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6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Игровая камера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4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95880" y="1800000"/>
            <a:ext cx="7200000" cy="4046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1">
            <a:lumMod val="40000"/>
            <a:lumOff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440" cy="86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Times New Roman"/>
              </a:rPr>
              <a:t>Смерть игрока и контрольная точка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6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95880" y="1800000"/>
            <a:ext cx="7199280" cy="4045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1682</TotalTime>
  <Application>LibreOffice/7.6.0.3$Windows_X86_64 LibreOffice_project/69edd8b8ebc41d00b4de3915dc82f8f0fc3b6265</Application>
  <AppVersion>15.0000</AppVersion>
  <Words>384</Words>
  <Paragraphs>50</Paragraphs>
  <Company>diakov.net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2018-05-28T22:09:04Z</dcterms:created>
  <dc:creator>Александр Сопранков</dc:creator>
  <dc:description/>
  <dc:language>ru-RU</dc:language>
  <cp:lastModifiedBy/>
  <dcterms:modified xsi:type="dcterms:W3CDTF">2025-06-04T11:04:50Z</dcterms:modified>
  <cp:revision>68</cp:revision>
  <dc:subject/>
  <dc:title>САНКТ-ПЕТЕРБУРГСКОЕ ГОСУДАРСТВЕННОЕ БЮДЖЕТНОЕ ПРОФЕССИОНАЛЬНОЕ ОБРАЗОВАТЕЛЬНОЕ УЧРЕЖДЕНИЕ САНКТ-ПЕТЕРБУРГСКИЙ ТЕХНИЧЕСКИЙ КОЛЛЕДЖ УПРАВЛЕНИЯ И КОММЕРЦИИ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6</vt:i4>
  </property>
  <property fmtid="{D5CDD505-2E9C-101B-9397-08002B2CF9AE}" pid="3" name="PresentationFormat">
    <vt:lpwstr>Широкоэкранный</vt:lpwstr>
  </property>
  <property fmtid="{D5CDD505-2E9C-101B-9397-08002B2CF9AE}" pid="4" name="Slides">
    <vt:i4>10</vt:i4>
  </property>
</Properties>
</file>